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Old Standard TT"/>
      <p:regular r:id="rId30"/>
      <p:bold r:id="rId31"/>
      <p: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ldStandardTT-bold.fntdata"/><Relationship Id="rId30" Type="http://schemas.openxmlformats.org/officeDocument/2006/relationships/font" Target="fonts/OldStandardT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OldStandardT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e7d5e56a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0e7d5e56a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cfc276234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cfc276234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Yolov5 без большого числа предобработок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fc276234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fc276234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d89cfaa7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d89cfaa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https://www.youtube.com/watch?v=yEuIV5FsRMs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0d7f1868a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0d7f1868a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Epoch 00023: ReduceLROnPlateau reducing learning rate to 4.768371808516747e-10.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Epoch 00023: early stopping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051f4fcb9f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051f4fcb9f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051f4fcb9f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051f4fcb9f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Оставить пример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e7d5e56a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0e7d5e56a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https://neptune.ai/blog/object-detection-with-yolo-hands-on-tutorial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51f4fcb9f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051f4fcb9f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https://www.kaggle.com/c/severstal-steel-defect-detection/discussion/114254#1578804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051f4fcb9f_0_7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051f4fcb9f_0_7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51f4fcb9f_0_7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51f4fcb9f_0_7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cfc276234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cfc276234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51f4fcb9f_0_7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51f4fcb9f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e7d5e56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e7d5e56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Так выглядит рабочая зона оператора. Оператор может классифицировать дефекты по камерам, есть иерархия дефектов, можно задавать критические дефекты, по отрезку рулона, по партии. Также карта рулона.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051f4fcb9f_0_7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051f4fcb9f_0_7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051f4fcb9f_0_7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051f4fcb9f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Перевести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51f4fcb9f_0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51f4fcb9f_0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051f4fcb9f_0_7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051f4fcb9f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fc276234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fc276234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c/severstal-steel-defect-detection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razinkov.ai/lectures" TargetMode="External"/><Relationship Id="rId4" Type="http://schemas.openxmlformats.org/officeDocument/2006/relationships/hyperlink" Target="http://razinkov.ai/lectures" TargetMode="External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://www.youtube.com/watch?v=qSTTVnzfKsI" TargetMode="External"/><Relationship Id="rId4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andb.ai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Определение и классификация дефектов стали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Елисеева Алина, DST 39-40-41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@</a:t>
            </a:r>
            <a:r>
              <a:rPr lang="ru"/>
              <a:t>a_eliseeva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Визуализация маски дефектов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7725" y="1058225"/>
            <a:ext cx="4856674" cy="361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это работает на Северстали</a:t>
            </a:r>
            <a:endParaRPr/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688" y="1058225"/>
            <a:ext cx="6414623" cy="359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Сетки</a:t>
            </a:r>
            <a:endParaRPr/>
          </a:p>
        </p:txBody>
      </p:sp>
      <p:sp>
        <p:nvSpPr>
          <p:cNvPr id="130" name="Google Shape;130;p2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Unet (Xception) - 2018 - </a:t>
            </a:r>
            <a:r>
              <a:rPr lang="ru"/>
              <a:t>accuracy: 97.33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Tiramisu (DenseNetFcn) - 2018 - accuracy: 91.307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DeeplabV3_plus (EfficientNetB0) - 2017 - accuracy: 92.741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Yolo - 2018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Panoptic-DeepLab - 2019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Lawin+ - 2022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Unet и tiramisu</a:t>
            </a:r>
            <a:endParaRPr/>
          </a:p>
        </p:txBody>
      </p:sp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5529" y="1058224"/>
            <a:ext cx="2707870" cy="37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950" y="1058225"/>
            <a:ext cx="4728557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Unet (Xception) 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7913" y="1058225"/>
            <a:ext cx="6528174" cy="378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Лучший результат. Гиперпараметры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171600"/>
            <a:ext cx="42603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/>
              <a:t>Xception_tuner</a:t>
            </a:r>
            <a:endParaRPr b="1" sz="1900"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dropout_1 = 0.25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dropout_2 = 0.1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dropout_3 = 0.3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activation = selu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optimizer = adam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dice_coef = 0.9267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ru"/>
              <a:t>loss = 0.111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0775" y="1539825"/>
            <a:ext cx="5916698" cy="29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ru"/>
              <a:t>Deeplab и tiramisu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0625"/>
            <a:ext cx="8839200" cy="278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ru"/>
              <a:t>YOLO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400" y="1171600"/>
            <a:ext cx="6824400" cy="36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Решение, занявшее первое место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233200" y="1058225"/>
            <a:ext cx="3778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Classification</a:t>
            </a:r>
            <a:endParaRPr b="1"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Augmentations: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Randomcrop, Hflip, Vflip, RandomBrightnessContrast (from albumentations) and a customized defect blackout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Batchsize: 8 for efficientnet-b1, 16 for resnet34 (both accumulate gradients for 32 samples)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Optimizer: SGD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 Ensemble: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 x efficientnet-b1+1 x resnet34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TTA: None, Hflip, Vflip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Threshold: 0.6,0.6,0.6,0.6</a:t>
            </a:r>
            <a:endParaRPr sz="105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0"/>
          <p:cNvSpPr txBox="1"/>
          <p:nvPr/>
        </p:nvSpPr>
        <p:spPr>
          <a:xfrm>
            <a:off x="4011700" y="1058225"/>
            <a:ext cx="48207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50">
                <a:solidFill>
                  <a:schemeClr val="dk1"/>
                </a:solidFill>
                <a:highlight>
                  <a:srgbClr val="FFFFFF"/>
                </a:highlight>
              </a:rPr>
              <a:t>Segmentation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Train data: 256x512 crop images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Augmentations: Hflip, Vflip, RandomBrightnessContrast (from albumentations)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Batchsize: 12 or 24 (both accumulate gradients for 24 samples)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Optimizer: Rectified Adam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Models: Unet (efficientnet-b3), FPN (efficientnet-b3) from segmentation_models_pytorch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Loss: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BCE (with pos_weight = (2.0,2.0,1.0,1.5))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0.75</a:t>
            </a:r>
            <a:r>
              <a:rPr i="1" lang="ru" sz="1050">
                <a:solidFill>
                  <a:schemeClr val="dk1"/>
                </a:solidFill>
                <a:highlight>
                  <a:srgbClr val="FFFFFF"/>
                </a:highlight>
              </a:rPr>
              <a:t>BCE+0.25</a:t>
            </a: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DICE (with pos_weight = (2.0,2.0,1.0,1.5))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Model Ensemble: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1 x Unet(BCE loss) + 3 x FPN(first trained with BCE loss then finetuned with BCEDice loss) +2 x FPN(BCEloss)+ 3 x Unet from mlcomp+catalyst infer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TTA: None, Hflip, Vflip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Label Thresholds: 0.7, 0.7, 0.6, 0.6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Pixel Thresholds: 0.55,0.55,0.55,0.55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Postprocessing: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50">
                <a:solidFill>
                  <a:schemeClr val="dk1"/>
                </a:solidFill>
                <a:highlight>
                  <a:srgbClr val="FFFFFF"/>
                </a:highlight>
              </a:rPr>
              <a:t>Remove whole mask if total pixel &lt; threshold (600,600,900,2000) + remove small components with size &lt;150</a:t>
            </a:r>
            <a:endParaRPr b="1"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еще можно сделать </a:t>
            </a:r>
            <a:endParaRPr/>
          </a:p>
        </p:txBody>
      </p:sp>
      <p:sp>
        <p:nvSpPr>
          <p:cNvPr id="175" name="Google Shape;175;p31"/>
          <p:cNvSpPr txBox="1"/>
          <p:nvPr>
            <p:ph idx="1" type="body"/>
          </p:nvPr>
        </p:nvSpPr>
        <p:spPr>
          <a:xfrm>
            <a:off x="311700" y="12341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Обернуть лучшее решение в докер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Добавить оставшийся датасет, обучить и сделать t</a:t>
            </a:r>
            <a:r>
              <a:rPr lang="ru"/>
              <a:t>ransfer learning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Протестировать библиотеку segmentation_models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Yolo, ViT + ResUnet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4292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Тема диплома - соревнование Северсталь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качестве дипломного проекта выбрала соревнование на kaggle (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https://www.kaggle.com/c/severstal-steel-defect-detection</a:t>
            </a:r>
            <a:r>
              <a:rPr lang="ru"/>
              <a:t>) от компании Северсталь, посвященное семантической сегментации.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25" y="2281475"/>
            <a:ext cx="4837274" cy="242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22762" l="0" r="0" t="0"/>
          <a:stretch/>
        </p:blipFill>
        <p:spPr>
          <a:xfrm>
            <a:off x="5821150" y="2241012"/>
            <a:ext cx="2929051" cy="25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Ресурсы</a:t>
            </a:r>
            <a:endParaRPr/>
          </a:p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311700" y="2795750"/>
            <a:ext cx="8520600" cy="19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Лекции </a:t>
            </a:r>
            <a:r>
              <a:rPr lang="ru" u="sng">
                <a:solidFill>
                  <a:schemeClr val="hlink"/>
                </a:solidFill>
                <a:hlinkClick r:id="rId4"/>
              </a:rPr>
              <a:t>Евгения Разинкова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https://github.com/lollo4ka/skillfactory_rds/tree/master/sf_module_10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https://www.kaggle.com/c/severstal-steel-defect-detection/overview</a:t>
            </a:r>
            <a:endParaRPr sz="2200"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14325" y="445025"/>
            <a:ext cx="1931451" cy="2723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3250" y="445025"/>
            <a:ext cx="2171801" cy="272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Видео с прокатного стана. Бизнес причина</a:t>
            </a:r>
            <a:endParaRPr/>
          </a:p>
        </p:txBody>
      </p:sp>
      <p:pic>
        <p:nvPicPr>
          <p:cNvPr descr="Description / Beschreibung (unten)&#10;&#10;• High output/throughput and flow rates by rigorous minimization of tooling times and high &#10;        productions speeds&#10;• Extremely good flatness of sheets by using “four-high” and “six-high” levellers&#10;• Elimination of edge waves and center buckles by approaching rows of back-up rolls in the &#10;        levelling machine&#10;• Exact cutting accuracy and angularity of sheets&#10;• Cutting with little burr by the edge-trimming shear and the cut-to-length shear&#10;• High stacking accuracy by using individual stacking systems&#10;• Gentle treatment of high-sensitive surfaces such as surface for the automotive industry by &#10;        special transport and stacking methods&#10;• Material strengths of more than 1,400 N/mm² and yield strengths up to 1,000 N/mm²&#10;&#10;More information on our website:&#10;https://www.georg.com/international/en/products/finishing-lines/cut-to-length-lines/&#10;&#10;Deutsch:&#10;&#10;• Hohe Produktions- und Durchsatzleistungen durch konsequente Rüstzeitenminimierung und &#10;        hohe Produktionsgeschwindigkeiten&#10;• Sehr gute Planheit der Bleche durch Einsatz von „four-high“ bis „six-high“-Richtmaschinen&#10;• Beseitigung von Rand- und Mittenwellen durch anstellbare Stützwalzenreihen in der &#10;        Richtmaschine&#10;• Exakte Schnittgenauigkeit und Winkligkeit der Bleche&#10;• Gratarmer Schnitt durch die Besäumschere und die Querteilschere&#10;• Hohe Stapelgenauigkeit durch Einsatz individueller Stapelsysteme&#10;• Schonendste Behandlung von hochempfindlichen Oberflächen &#10;        (z. B. Automobilaußenhautteile) durch spezielle Transport- und Stapelverfahren&#10;• Materialfestigkeit über 1.400 N/mm² und Streckgrenzen bis 1.000 N/mm²&#10;&#10;Weiterführende Informationen auf unserer Website:&#10;https://www.georg.com/international/de/produkte/bandanlagen/querteilanlagen/" id="74" name="Google Shape;74;p15" title="GEORG Cut-to-length line 1600x4,0 - Querteilanlag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100" y="1058225"/>
            <a:ext cx="4968700" cy="37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13" y="318600"/>
            <a:ext cx="8210765" cy="450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было интересно попробовать.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понимание о том, что такое cv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попробовать нептун, </a:t>
            </a:r>
            <a:r>
              <a:rPr lang="ru" u="sng">
                <a:solidFill>
                  <a:schemeClr val="hlink"/>
                </a:solidFill>
                <a:hlinkClick r:id="rId3"/>
              </a:rPr>
              <a:t>https://wandb.ai/</a:t>
            </a:r>
            <a:r>
              <a:rPr lang="ru"/>
              <a:t> или аналогичные для проведения экспериментов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разобраться с архитектурой нейронных сетей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Метрики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оценки в соревновании используется коэффициент Сёренсена (или dice coefficient). </a:t>
            </a:r>
            <a:r>
              <a:rPr lang="ru"/>
              <a:t>Коэффициент Дайса можно использовать для попиксельного сравнения между прогнозируемой сегментацией и соответствующей ей истинной областью. Формула: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Где Х - это предсказанные пиксели и Y - это истина. Коэффициент сходства равен 1, когда и X, и Y пусты.</a:t>
            </a: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202124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32714" l="43087" r="41567" t="36140"/>
          <a:stretch/>
        </p:blipFill>
        <p:spPr>
          <a:xfrm>
            <a:off x="3827725" y="2134700"/>
            <a:ext cx="1288176" cy="7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были данные. Изображения</a:t>
            </a:r>
            <a:endParaRPr/>
          </a:p>
        </p:txBody>
      </p:sp>
      <p:pic>
        <p:nvPicPr>
          <p:cNvPr id="98" name="Google Shape;9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00" y="1210625"/>
            <a:ext cx="8580000" cy="33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Какие были данные. Таблица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88" y="1171600"/>
            <a:ext cx="8020424" cy="2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0"/>
          <p:cNvSpPr txBox="1"/>
          <p:nvPr/>
        </p:nvSpPr>
        <p:spPr>
          <a:xfrm>
            <a:off x="9034450" y="4175200"/>
            <a:ext cx="511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Специфика данных. Выводы после EDA.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9375" y="1103775"/>
            <a:ext cx="3866049" cy="265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71600"/>
            <a:ext cx="4485876" cy="23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